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6" r:id="rId8"/>
    <p:sldId id="268" r:id="rId9"/>
    <p:sldId id="267" r:id="rId10"/>
    <p:sldId id="262" r:id="rId11"/>
    <p:sldId id="263" r:id="rId12"/>
    <p:sldId id="264" r:id="rId13"/>
    <p:sldId id="269" r:id="rId14"/>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89" d="100"/>
          <a:sy n="89" d="100"/>
        </p:scale>
        <p:origin x="3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12/11/2023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4221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12/11/2023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3343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12/11/2023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504444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12/11/2023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470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12/11/2023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363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12/11/2023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27694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12/11/2023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7321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12/11/2023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4970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12/11/2023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2992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12/11/2023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56146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12/11/2023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13591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12/11/2023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91951219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874FC77-B1AD-4469-830E-1F1D54FBB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Overhead Projector">
            <a:extLst>
              <a:ext uri="{FF2B5EF4-FFF2-40B4-BE49-F238E27FC236}">
                <a16:creationId xmlns:a16="http://schemas.microsoft.com/office/drawing/2014/main" id="{D639ADFC-3C48-04B7-F4DB-BD3910539BE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88215" y="1043619"/>
            <a:ext cx="12191979" cy="6857988"/>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2E50A422-27E0-44A6-9629-19BD1B353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8" cy="2281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834A66-723F-4B47-BF01-F6D4B2A1B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22819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8DBA4A-1E0E-EF49-BC1B-65C438CF6F04}"/>
              </a:ext>
            </a:extLst>
          </p:cNvPr>
          <p:cNvSpPr>
            <a:spLocks noGrp="1"/>
          </p:cNvSpPr>
          <p:nvPr>
            <p:ph type="ctrTitle"/>
          </p:nvPr>
        </p:nvSpPr>
        <p:spPr>
          <a:xfrm>
            <a:off x="589558" y="293428"/>
            <a:ext cx="5333871" cy="1815151"/>
          </a:xfrm>
        </p:spPr>
        <p:txBody>
          <a:bodyPr anchor="ctr">
            <a:normAutofit/>
          </a:bodyPr>
          <a:lstStyle/>
          <a:p>
            <a:r>
              <a:rPr lang="en-GB" sz="3300"/>
              <a:t>MOVIE RECOMMENDATION</a:t>
            </a:r>
            <a:br>
              <a:rPr lang="en-GB" sz="3300"/>
            </a:br>
            <a:r>
              <a:rPr lang="en-GB" sz="3300"/>
              <a:t>SYSTEM</a:t>
            </a:r>
            <a:br>
              <a:rPr lang="en-GB" sz="3300"/>
            </a:br>
            <a:endParaRPr lang="en-KE" sz="3300"/>
          </a:p>
        </p:txBody>
      </p:sp>
      <p:sp>
        <p:nvSpPr>
          <p:cNvPr id="3" name="Subtitle 2">
            <a:extLst>
              <a:ext uri="{FF2B5EF4-FFF2-40B4-BE49-F238E27FC236}">
                <a16:creationId xmlns:a16="http://schemas.microsoft.com/office/drawing/2014/main" id="{84780828-B1CC-0158-CA70-036E4C4626A2}"/>
              </a:ext>
            </a:extLst>
          </p:cNvPr>
          <p:cNvSpPr>
            <a:spLocks noGrp="1"/>
          </p:cNvSpPr>
          <p:nvPr>
            <p:ph type="subTitle" idx="1"/>
          </p:nvPr>
        </p:nvSpPr>
        <p:spPr>
          <a:xfrm>
            <a:off x="6270162" y="293427"/>
            <a:ext cx="4767005" cy="1815152"/>
          </a:xfrm>
        </p:spPr>
        <p:txBody>
          <a:bodyPr anchor="ctr">
            <a:normAutofit/>
          </a:bodyPr>
          <a:lstStyle/>
          <a:p>
            <a:pPr>
              <a:lnSpc>
                <a:spcPct val="110000"/>
              </a:lnSpc>
            </a:pPr>
            <a:r>
              <a:rPr lang="en-GB" sz="1100" dirty="0"/>
              <a:t>                                                                                                                                                                        </a:t>
            </a:r>
          </a:p>
          <a:p>
            <a:pPr>
              <a:lnSpc>
                <a:spcPct val="110000"/>
              </a:lnSpc>
            </a:pPr>
            <a:endParaRPr lang="en-GB" sz="1100" dirty="0"/>
          </a:p>
          <a:p>
            <a:pPr>
              <a:lnSpc>
                <a:spcPct val="110000"/>
              </a:lnSpc>
            </a:pPr>
            <a:endParaRPr lang="en-GB" sz="1100" dirty="0"/>
          </a:p>
          <a:p>
            <a:pPr>
              <a:lnSpc>
                <a:spcPct val="110000"/>
              </a:lnSpc>
            </a:pPr>
            <a:endParaRPr lang="en-GB" sz="1100" dirty="0"/>
          </a:p>
          <a:p>
            <a:pPr>
              <a:lnSpc>
                <a:spcPct val="110000"/>
              </a:lnSpc>
            </a:pPr>
            <a:r>
              <a:rPr lang="en-GB" sz="1100" dirty="0"/>
              <a:t>                                                                                                                               BY Cynthia Jepkogei</a:t>
            </a:r>
            <a:endParaRPr lang="en-KE" sz="1100" dirty="0"/>
          </a:p>
        </p:txBody>
      </p:sp>
    </p:spTree>
    <p:extLst>
      <p:ext uri="{BB962C8B-B14F-4D97-AF65-F5344CB8AC3E}">
        <p14:creationId xmlns:p14="http://schemas.microsoft.com/office/powerpoint/2010/main" val="91679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blue bars&#10;&#10;Description automatically generated with medium confidence">
            <a:extLst>
              <a:ext uri="{FF2B5EF4-FFF2-40B4-BE49-F238E27FC236}">
                <a16:creationId xmlns:a16="http://schemas.microsoft.com/office/drawing/2014/main" id="{F942CA27-9849-64CD-4471-554C89DCD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11" y="794047"/>
            <a:ext cx="9392002" cy="5906012"/>
          </a:xfrm>
          <a:prstGeom prst="rect">
            <a:avLst/>
          </a:prstGeom>
        </p:spPr>
      </p:pic>
    </p:spTree>
    <p:extLst>
      <p:ext uri="{BB962C8B-B14F-4D97-AF65-F5344CB8AC3E}">
        <p14:creationId xmlns:p14="http://schemas.microsoft.com/office/powerpoint/2010/main" val="67169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AF3D-E0FC-039C-B2D3-B7F9AC443B54}"/>
              </a:ext>
            </a:extLst>
          </p:cNvPr>
          <p:cNvSpPr>
            <a:spLocks noGrp="1"/>
          </p:cNvSpPr>
          <p:nvPr>
            <p:ph type="title"/>
          </p:nvPr>
        </p:nvSpPr>
        <p:spPr/>
        <p:txBody>
          <a:bodyPr>
            <a:normAutofit fontScale="90000"/>
          </a:bodyPr>
          <a:lstStyle/>
          <a:p>
            <a:r>
              <a:rPr lang="en-GB" dirty="0"/>
              <a:t>Conclusions</a:t>
            </a:r>
            <a:br>
              <a:rPr lang="en-GB" dirty="0"/>
            </a:br>
            <a:endParaRPr lang="en-KE" dirty="0"/>
          </a:p>
        </p:txBody>
      </p:sp>
      <p:sp>
        <p:nvSpPr>
          <p:cNvPr id="3" name="Content Placeholder 2">
            <a:extLst>
              <a:ext uri="{FF2B5EF4-FFF2-40B4-BE49-F238E27FC236}">
                <a16:creationId xmlns:a16="http://schemas.microsoft.com/office/drawing/2014/main" id="{7E94CD33-DC63-823F-55FB-2303FDC3FE53}"/>
              </a:ext>
            </a:extLst>
          </p:cNvPr>
          <p:cNvSpPr>
            <a:spLocks noGrp="1"/>
          </p:cNvSpPr>
          <p:nvPr>
            <p:ph idx="1"/>
          </p:nvPr>
        </p:nvSpPr>
        <p:spPr>
          <a:xfrm>
            <a:off x="564065" y="2665965"/>
            <a:ext cx="10869248" cy="3600450"/>
          </a:xfrm>
        </p:spPr>
        <p:txBody>
          <a:bodyPr/>
          <a:lstStyle/>
          <a:p>
            <a:r>
              <a:rPr lang="en-GB" b="0" i="0" dirty="0">
                <a:solidFill>
                  <a:srgbClr val="000000"/>
                </a:solidFill>
                <a:effectLst/>
              </a:rPr>
              <a:t>Entering the saturated video content market presents significant challenges for Microsoft. However, the insights from data analysis offer a clear roadmap to success. By leveraging established studios, strategically selecting content genres, and collaborating with talented directors and writers, Microsoft Studios can overcome the initial hurdles and establish itself as a reputable force in the industry.</a:t>
            </a:r>
            <a:endParaRPr lang="en-KE" dirty="0"/>
          </a:p>
        </p:txBody>
      </p:sp>
    </p:spTree>
    <p:extLst>
      <p:ext uri="{BB962C8B-B14F-4D97-AF65-F5344CB8AC3E}">
        <p14:creationId xmlns:p14="http://schemas.microsoft.com/office/powerpoint/2010/main" val="2405214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DC6C03-C226-8BBF-BE4A-E6560425D924}"/>
              </a:ext>
            </a:extLst>
          </p:cNvPr>
          <p:cNvSpPr>
            <a:spLocks noGrp="1"/>
          </p:cNvSpPr>
          <p:nvPr>
            <p:ph type="title"/>
          </p:nvPr>
        </p:nvSpPr>
        <p:spPr/>
        <p:txBody>
          <a:bodyPr/>
          <a:lstStyle/>
          <a:p>
            <a:r>
              <a:rPr lang="en-GB" dirty="0"/>
              <a:t>Recommendations</a:t>
            </a:r>
            <a:br>
              <a:rPr lang="en-GB" dirty="0"/>
            </a:br>
            <a:endParaRPr lang="en-KE" dirty="0"/>
          </a:p>
        </p:txBody>
      </p:sp>
      <p:sp>
        <p:nvSpPr>
          <p:cNvPr id="5" name="Text Placeholder 4">
            <a:extLst>
              <a:ext uri="{FF2B5EF4-FFF2-40B4-BE49-F238E27FC236}">
                <a16:creationId xmlns:a16="http://schemas.microsoft.com/office/drawing/2014/main" id="{804F4EBC-1E0D-7AE7-9DF9-B04B7524ECEA}"/>
              </a:ext>
            </a:extLst>
          </p:cNvPr>
          <p:cNvSpPr>
            <a:spLocks noGrp="1"/>
          </p:cNvSpPr>
          <p:nvPr>
            <p:ph type="body" idx="1"/>
          </p:nvPr>
        </p:nvSpPr>
        <p:spPr/>
        <p:txBody>
          <a:bodyPr>
            <a:normAutofit fontScale="77500" lnSpcReduction="20000"/>
          </a:bodyPr>
          <a:lstStyle/>
          <a:p>
            <a:pPr marL="342900" indent="-342900">
              <a:buFont typeface="Arial" panose="020B0604020202020204" pitchFamily="34" charset="0"/>
              <a:buChar char="•"/>
            </a:pPr>
            <a:r>
              <a:rPr lang="en-GB" b="0" i="0" dirty="0">
                <a:solidFill>
                  <a:srgbClr val="000000"/>
                </a:solidFill>
                <a:effectLst/>
              </a:rPr>
              <a:t>Partner with studios like IFC Films and Sony Pictures to gain distribution channels and expertise.</a:t>
            </a:r>
          </a:p>
          <a:p>
            <a:pPr marL="342900" indent="-342900">
              <a:buFont typeface="Arial" panose="020B0604020202020204" pitchFamily="34" charset="0"/>
              <a:buChar char="•"/>
            </a:pPr>
            <a:r>
              <a:rPr lang="en-GB" b="0" i="0" dirty="0">
                <a:solidFill>
                  <a:srgbClr val="000000"/>
                </a:solidFill>
                <a:effectLst/>
              </a:rPr>
              <a:t> Focus on producing dramas, documentaries, and comedies, as these genres tend to receive critical acclaim. </a:t>
            </a:r>
          </a:p>
          <a:p>
            <a:pPr marL="342900" indent="-342900">
              <a:buFont typeface="Arial" panose="020B0604020202020204" pitchFamily="34" charset="0"/>
              <a:buChar char="•"/>
            </a:pPr>
            <a:r>
              <a:rPr lang="en-GB" b="0" i="0" dirty="0">
                <a:solidFill>
                  <a:srgbClr val="000000"/>
                </a:solidFill>
                <a:effectLst/>
              </a:rPr>
              <a:t>Collaborate with directors who have a proven track record of both financial and critical success. Consider hiring writers like Sebastien Lifshitz, Jamie Buckner, and Joe Camp for projects in the animation, documentary, and drama genres, respectively.</a:t>
            </a:r>
            <a:endParaRPr lang="en-GB" dirty="0"/>
          </a:p>
        </p:txBody>
      </p:sp>
    </p:spTree>
    <p:extLst>
      <p:ext uri="{BB962C8B-B14F-4D97-AF65-F5344CB8AC3E}">
        <p14:creationId xmlns:p14="http://schemas.microsoft.com/office/powerpoint/2010/main" val="156832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65EF-3FA2-B780-FC2B-C4FF467ECC8D}"/>
              </a:ext>
            </a:extLst>
          </p:cNvPr>
          <p:cNvSpPr>
            <a:spLocks noGrp="1"/>
          </p:cNvSpPr>
          <p:nvPr>
            <p:ph type="title"/>
          </p:nvPr>
        </p:nvSpPr>
        <p:spPr/>
        <p:txBody>
          <a:bodyPr/>
          <a:lstStyle/>
          <a:p>
            <a:r>
              <a:rPr lang="en-GB" dirty="0"/>
              <a:t>CONTACT ME</a:t>
            </a:r>
            <a:endParaRPr lang="en-KE" dirty="0"/>
          </a:p>
        </p:txBody>
      </p:sp>
      <p:sp>
        <p:nvSpPr>
          <p:cNvPr id="3" name="Text Placeholder 2">
            <a:extLst>
              <a:ext uri="{FF2B5EF4-FFF2-40B4-BE49-F238E27FC236}">
                <a16:creationId xmlns:a16="http://schemas.microsoft.com/office/drawing/2014/main" id="{5BDD36EF-87ED-51E7-EB2A-4EEFA8C12C1A}"/>
              </a:ext>
            </a:extLst>
          </p:cNvPr>
          <p:cNvSpPr>
            <a:spLocks noGrp="1"/>
          </p:cNvSpPr>
          <p:nvPr>
            <p:ph type="body" idx="1"/>
          </p:nvPr>
        </p:nvSpPr>
        <p:spPr/>
        <p:txBody>
          <a:bodyPr/>
          <a:lstStyle/>
          <a:p>
            <a:r>
              <a:rPr lang="en-GB" dirty="0" err="1"/>
              <a:t>LinkedIN</a:t>
            </a:r>
            <a:endParaRPr lang="en-GB" dirty="0"/>
          </a:p>
          <a:p>
            <a:r>
              <a:rPr lang="en-GB" dirty="0"/>
              <a:t>GITHUB</a:t>
            </a:r>
          </a:p>
          <a:p>
            <a:r>
              <a:rPr lang="en-GB" dirty="0"/>
              <a:t>Cynthia Jepkogei</a:t>
            </a:r>
          </a:p>
          <a:p>
            <a:endParaRPr lang="en-KE" dirty="0"/>
          </a:p>
        </p:txBody>
      </p:sp>
    </p:spTree>
    <p:extLst>
      <p:ext uri="{BB962C8B-B14F-4D97-AF65-F5344CB8AC3E}">
        <p14:creationId xmlns:p14="http://schemas.microsoft.com/office/powerpoint/2010/main" val="57516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EDD2-F976-DD91-8D9F-149DC192C818}"/>
              </a:ext>
            </a:extLst>
          </p:cNvPr>
          <p:cNvSpPr>
            <a:spLocks noGrp="1"/>
          </p:cNvSpPr>
          <p:nvPr>
            <p:ph type="title"/>
          </p:nvPr>
        </p:nvSpPr>
        <p:spPr/>
        <p:txBody>
          <a:bodyPr/>
          <a:lstStyle/>
          <a:p>
            <a:r>
              <a:rPr lang="en-GB" dirty="0"/>
              <a:t>TABLE OF CONTENTS</a:t>
            </a:r>
            <a:endParaRPr lang="en-KE" dirty="0"/>
          </a:p>
        </p:txBody>
      </p:sp>
      <p:sp>
        <p:nvSpPr>
          <p:cNvPr id="3" name="Content Placeholder 2">
            <a:extLst>
              <a:ext uri="{FF2B5EF4-FFF2-40B4-BE49-F238E27FC236}">
                <a16:creationId xmlns:a16="http://schemas.microsoft.com/office/drawing/2014/main" id="{5317658B-7035-6F6D-900A-3B4603352BF0}"/>
              </a:ext>
            </a:extLst>
          </p:cNvPr>
          <p:cNvSpPr>
            <a:spLocks noGrp="1"/>
          </p:cNvSpPr>
          <p:nvPr>
            <p:ph idx="1"/>
          </p:nvPr>
        </p:nvSpPr>
        <p:spPr/>
        <p:txBody>
          <a:bodyPr/>
          <a:lstStyle/>
          <a:p>
            <a:r>
              <a:rPr lang="en-GB" dirty="0"/>
              <a:t>Introduction</a:t>
            </a:r>
          </a:p>
          <a:p>
            <a:r>
              <a:rPr lang="en-GB" dirty="0"/>
              <a:t>Problem statement</a:t>
            </a:r>
          </a:p>
          <a:p>
            <a:r>
              <a:rPr lang="en-GB" dirty="0"/>
              <a:t>Objectives </a:t>
            </a:r>
          </a:p>
          <a:p>
            <a:r>
              <a:rPr lang="en-GB" dirty="0"/>
              <a:t>Patterns and findings</a:t>
            </a:r>
          </a:p>
          <a:p>
            <a:r>
              <a:rPr lang="en-GB" dirty="0"/>
              <a:t>Conclusions</a:t>
            </a:r>
          </a:p>
          <a:p>
            <a:r>
              <a:rPr lang="en-GB" dirty="0"/>
              <a:t>Recommendations</a:t>
            </a:r>
          </a:p>
          <a:p>
            <a:endParaRPr lang="en-KE" dirty="0"/>
          </a:p>
        </p:txBody>
      </p:sp>
    </p:spTree>
    <p:extLst>
      <p:ext uri="{BB962C8B-B14F-4D97-AF65-F5344CB8AC3E}">
        <p14:creationId xmlns:p14="http://schemas.microsoft.com/office/powerpoint/2010/main" val="310268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D9AF1-FB90-6A9D-B0C9-80B99551E874}"/>
              </a:ext>
            </a:extLst>
          </p:cNvPr>
          <p:cNvSpPr>
            <a:spLocks noGrp="1"/>
          </p:cNvSpPr>
          <p:nvPr>
            <p:ph type="title"/>
          </p:nvPr>
        </p:nvSpPr>
        <p:spPr/>
        <p:txBody>
          <a:bodyPr/>
          <a:lstStyle/>
          <a:p>
            <a:r>
              <a:rPr lang="en-GB" dirty="0"/>
              <a:t>INTRODUCTION</a:t>
            </a:r>
            <a:endParaRPr lang="en-KE" dirty="0"/>
          </a:p>
        </p:txBody>
      </p:sp>
      <p:sp>
        <p:nvSpPr>
          <p:cNvPr id="3" name="Content Placeholder 2">
            <a:extLst>
              <a:ext uri="{FF2B5EF4-FFF2-40B4-BE49-F238E27FC236}">
                <a16:creationId xmlns:a16="http://schemas.microsoft.com/office/drawing/2014/main" id="{38D0F6C1-191A-7EF8-F78F-27FE1D0BA8B9}"/>
              </a:ext>
            </a:extLst>
          </p:cNvPr>
          <p:cNvSpPr>
            <a:spLocks noGrp="1"/>
          </p:cNvSpPr>
          <p:nvPr>
            <p:ph idx="1"/>
          </p:nvPr>
        </p:nvSpPr>
        <p:spPr/>
        <p:txBody>
          <a:bodyPr>
            <a:normAutofit/>
          </a:bodyPr>
          <a:lstStyle/>
          <a:p>
            <a:r>
              <a:rPr lang="en-KE" sz="1800" kern="100" dirty="0">
                <a:effectLst/>
                <a:ea typeface="Calibri" panose="020F0502020204030204" pitchFamily="34" charset="0"/>
                <a:cs typeface="Arial" panose="020B0604020202020204" pitchFamily="34" charset="0"/>
              </a:rPr>
              <a:t>Microsoft is the largest vendor of computer software in the world. It is also a leading provider of cloud computing services, video games, computer and gaming hardware, search, and other online services.</a:t>
            </a:r>
            <a:endParaRPr lang="en-GB" sz="1800" kern="100" dirty="0">
              <a:effectLst/>
              <a:ea typeface="Calibri" panose="020F0502020204030204" pitchFamily="34" charset="0"/>
              <a:cs typeface="Arial" panose="020B0604020202020204" pitchFamily="34" charset="0"/>
            </a:endParaRPr>
          </a:p>
          <a:p>
            <a:r>
              <a:rPr lang="en-GB" sz="1800" b="0" i="0" dirty="0">
                <a:solidFill>
                  <a:srgbClr val="000000"/>
                </a:solidFill>
                <a:effectLst/>
              </a:rPr>
              <a:t>This project seeks to inform Microsoft Studios' decision to enter the original video content market, currently dominated by various large companies. Through an analysis of movie data from online databases, we have identified three key areas where Microsoft can leverage its strengths:</a:t>
            </a:r>
            <a:endParaRPr lang="en-KE" sz="1800" kern="100" dirty="0">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81779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8719-6C38-6AFD-35CA-20F5C8CB3169}"/>
              </a:ext>
            </a:extLst>
          </p:cNvPr>
          <p:cNvSpPr>
            <a:spLocks noGrp="1"/>
          </p:cNvSpPr>
          <p:nvPr>
            <p:ph type="title"/>
          </p:nvPr>
        </p:nvSpPr>
        <p:spPr/>
        <p:txBody>
          <a:bodyPr/>
          <a:lstStyle/>
          <a:p>
            <a:r>
              <a:rPr lang="en-GB" dirty="0"/>
              <a:t>PROBLEM STATEMENT</a:t>
            </a:r>
            <a:endParaRPr lang="en-KE" dirty="0"/>
          </a:p>
        </p:txBody>
      </p:sp>
      <p:sp>
        <p:nvSpPr>
          <p:cNvPr id="3" name="Content Placeholder 2">
            <a:extLst>
              <a:ext uri="{FF2B5EF4-FFF2-40B4-BE49-F238E27FC236}">
                <a16:creationId xmlns:a16="http://schemas.microsoft.com/office/drawing/2014/main" id="{FF08A29A-B5E2-77C7-1522-A80365C86043}"/>
              </a:ext>
            </a:extLst>
          </p:cNvPr>
          <p:cNvSpPr>
            <a:spLocks noGrp="1"/>
          </p:cNvSpPr>
          <p:nvPr>
            <p:ph idx="1"/>
          </p:nvPr>
        </p:nvSpPr>
        <p:spPr/>
        <p:txBody>
          <a:bodyPr/>
          <a:lstStyle/>
          <a:p>
            <a:pPr algn="l">
              <a:buFont typeface="+mj-lt"/>
              <a:buAutoNum type="arabicPeriod"/>
            </a:pPr>
            <a:r>
              <a:rPr lang="en-GB" b="0" i="0" dirty="0">
                <a:solidFill>
                  <a:srgbClr val="000000"/>
                </a:solidFill>
                <a:effectLst/>
              </a:rPr>
              <a:t>Saturated Market: By partnering with established players and focusing on data-driven content selection, Microsoft can navigate the crowded market and compete effectively.</a:t>
            </a:r>
          </a:p>
          <a:p>
            <a:pPr algn="l">
              <a:buFont typeface="+mj-lt"/>
              <a:buAutoNum type="arabicPeriod"/>
            </a:pPr>
            <a:r>
              <a:rPr lang="en-GB" b="0" i="0" dirty="0">
                <a:solidFill>
                  <a:srgbClr val="000000"/>
                </a:solidFill>
                <a:effectLst/>
              </a:rPr>
              <a:t>Lack of Experience: Strategic partnerships can bridge the gap in experience and provide valuable industry insights. Additionally, recruiting experienced personnel will bolster Microsoft's internal expertise.</a:t>
            </a:r>
          </a:p>
          <a:p>
            <a:pPr algn="l">
              <a:buFont typeface="+mj-lt"/>
              <a:buAutoNum type="arabicPeriod"/>
            </a:pPr>
            <a:r>
              <a:rPr lang="en-GB" b="0" i="0" dirty="0">
                <a:solidFill>
                  <a:srgbClr val="000000"/>
                </a:solidFill>
                <a:effectLst/>
              </a:rPr>
              <a:t>Lack of Subject Matter Experts: Active recruitment of industry professionals can address the lack of subject-matter experts and equip Microsoft Studios with the necessary knowledge and skills to succeed in the competitive video content landscape.</a:t>
            </a:r>
          </a:p>
          <a:p>
            <a:endParaRPr lang="en-KE" dirty="0"/>
          </a:p>
        </p:txBody>
      </p:sp>
    </p:spTree>
    <p:extLst>
      <p:ext uri="{BB962C8B-B14F-4D97-AF65-F5344CB8AC3E}">
        <p14:creationId xmlns:p14="http://schemas.microsoft.com/office/powerpoint/2010/main" val="4208046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66962-AAF3-A49B-3D19-1AF5166CAA7C}"/>
              </a:ext>
            </a:extLst>
          </p:cNvPr>
          <p:cNvSpPr>
            <a:spLocks noGrp="1"/>
          </p:cNvSpPr>
          <p:nvPr>
            <p:ph type="title"/>
          </p:nvPr>
        </p:nvSpPr>
        <p:spPr/>
        <p:txBody>
          <a:bodyPr/>
          <a:lstStyle/>
          <a:p>
            <a:r>
              <a:rPr lang="en-GB" dirty="0"/>
              <a:t>OBJECTIVES</a:t>
            </a:r>
            <a:endParaRPr lang="en-KE" dirty="0"/>
          </a:p>
        </p:txBody>
      </p:sp>
      <p:sp>
        <p:nvSpPr>
          <p:cNvPr id="3" name="Content Placeholder 2">
            <a:extLst>
              <a:ext uri="{FF2B5EF4-FFF2-40B4-BE49-F238E27FC236}">
                <a16:creationId xmlns:a16="http://schemas.microsoft.com/office/drawing/2014/main" id="{47957E82-7C30-E972-5862-72EED36F65D2}"/>
              </a:ext>
            </a:extLst>
          </p:cNvPr>
          <p:cNvSpPr>
            <a:spLocks noGrp="1"/>
          </p:cNvSpPr>
          <p:nvPr>
            <p:ph idx="1"/>
          </p:nvPr>
        </p:nvSpPr>
        <p:spPr>
          <a:xfrm>
            <a:off x="484552" y="2576513"/>
            <a:ext cx="11023086" cy="3916362"/>
          </a:xfrm>
        </p:spPr>
        <p:txBody>
          <a:bodyPr>
            <a:noAutofit/>
          </a:bodyPr>
          <a:lstStyle/>
          <a:p>
            <a:r>
              <a:rPr lang="en-GB" sz="1400" dirty="0">
                <a:latin typeface="Times New Roman" panose="02020603050405020304" pitchFamily="18" charset="0"/>
                <a:cs typeface="Times New Roman" panose="02020603050405020304" pitchFamily="18" charset="0"/>
              </a:rPr>
              <a:t>1. Market Penetration and Competitiveness: Develop strategic partnerships with established players in the saturated market to enhance Microsoft's market presence.</a:t>
            </a:r>
          </a:p>
          <a:p>
            <a:r>
              <a:rPr lang="en-GB" sz="1400" dirty="0">
                <a:latin typeface="Times New Roman" panose="02020603050405020304" pitchFamily="18" charset="0"/>
                <a:cs typeface="Times New Roman" panose="02020603050405020304" pitchFamily="18" charset="0"/>
              </a:rPr>
              <a:t>Implement a data-driven approach for content selection to ensure relevance and competitiveness.</a:t>
            </a:r>
          </a:p>
          <a:p>
            <a:r>
              <a:rPr lang="en-GB" sz="1400" dirty="0">
                <a:latin typeface="Times New Roman" panose="02020603050405020304" pitchFamily="18" charset="0"/>
                <a:cs typeface="Times New Roman" panose="02020603050405020304" pitchFamily="18" charset="0"/>
              </a:rPr>
              <a:t>2. Experience Enhancement: Foster strategic partnerships to gain valuable industry insights and bridge the experience gap.</a:t>
            </a:r>
          </a:p>
          <a:p>
            <a:r>
              <a:rPr lang="en-GB" sz="1400" dirty="0">
                <a:latin typeface="Times New Roman" panose="02020603050405020304" pitchFamily="18" charset="0"/>
                <a:cs typeface="Times New Roman" panose="02020603050405020304" pitchFamily="18" charset="0"/>
              </a:rPr>
              <a:t>Recruit experienced personnel to strengthen Microsoft's internal expertise and navigate challenges in the competitive landscape effectively.</a:t>
            </a:r>
          </a:p>
          <a:p>
            <a:r>
              <a:rPr lang="en-GB" sz="1400" dirty="0">
                <a:latin typeface="Times New Roman" panose="02020603050405020304" pitchFamily="18" charset="0"/>
                <a:cs typeface="Times New Roman" panose="02020603050405020304" pitchFamily="18" charset="0"/>
              </a:rPr>
              <a:t>3. Talent Acquisition for Subject Matter Expertise:</a:t>
            </a:r>
          </a:p>
          <a:p>
            <a:r>
              <a:rPr lang="en-GB" sz="1400" dirty="0">
                <a:latin typeface="Times New Roman" panose="02020603050405020304" pitchFamily="18" charset="0"/>
                <a:cs typeface="Times New Roman" panose="02020603050405020304" pitchFamily="18" charset="0"/>
              </a:rPr>
              <a:t>Actively recruit industry professionals and subject matter experts to address the shortage of specialized knowledge within Microsoft Studios.</a:t>
            </a:r>
          </a:p>
          <a:p>
            <a:r>
              <a:rPr lang="en-GB" sz="1400" dirty="0">
                <a:latin typeface="Times New Roman" panose="02020603050405020304" pitchFamily="18" charset="0"/>
                <a:cs typeface="Times New Roman" panose="02020603050405020304" pitchFamily="18" charset="0"/>
              </a:rPr>
              <a:t>Establish a robust recruitment strategy to acquire skilled professionals who can contribute to the success of Microsoft's ventures in the video content industry.</a:t>
            </a:r>
          </a:p>
          <a:p>
            <a:r>
              <a:rPr lang="en-GB" sz="1400" dirty="0">
                <a:latin typeface="Times New Roman" panose="02020603050405020304" pitchFamily="18" charset="0"/>
                <a:cs typeface="Times New Roman" panose="02020603050405020304" pitchFamily="18" charset="0"/>
              </a:rPr>
              <a:t>4. Strategic Alliance Building: Form alliances with key players in the industry to create mutually beneficial collaborations.</a:t>
            </a:r>
          </a:p>
          <a:p>
            <a:r>
              <a:rPr lang="en-GB" sz="1400" dirty="0">
                <a:latin typeface="Times New Roman" panose="02020603050405020304" pitchFamily="18" charset="0"/>
                <a:cs typeface="Times New Roman" panose="02020603050405020304" pitchFamily="18" charset="0"/>
              </a:rPr>
              <a:t>Leverage partnerships to gain a deeper understanding of market dynamics and stay ahead of trends.</a:t>
            </a:r>
            <a:endParaRPr lang="en-KE"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34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EB2F-99EF-090B-91F3-C61510CFF0F6}"/>
              </a:ext>
            </a:extLst>
          </p:cNvPr>
          <p:cNvSpPr>
            <a:spLocks noGrp="1"/>
          </p:cNvSpPr>
          <p:nvPr>
            <p:ph type="title"/>
          </p:nvPr>
        </p:nvSpPr>
        <p:spPr/>
        <p:txBody>
          <a:bodyPr>
            <a:normAutofit fontScale="90000"/>
          </a:bodyPr>
          <a:lstStyle/>
          <a:p>
            <a:r>
              <a:rPr lang="en-GB" dirty="0"/>
              <a:t>Patterns and findings</a:t>
            </a:r>
            <a:br>
              <a:rPr lang="en-GB" dirty="0"/>
            </a:br>
            <a:endParaRPr lang="en-KE" dirty="0"/>
          </a:p>
        </p:txBody>
      </p:sp>
      <p:sp>
        <p:nvSpPr>
          <p:cNvPr id="3" name="Content Placeholder 2">
            <a:extLst>
              <a:ext uri="{FF2B5EF4-FFF2-40B4-BE49-F238E27FC236}">
                <a16:creationId xmlns:a16="http://schemas.microsoft.com/office/drawing/2014/main" id="{18732668-A7C1-86E6-0D4E-3B65AB1998E1}"/>
              </a:ext>
            </a:extLst>
          </p:cNvPr>
          <p:cNvSpPr>
            <a:spLocks noGrp="1"/>
          </p:cNvSpPr>
          <p:nvPr>
            <p:ph idx="1"/>
          </p:nvPr>
        </p:nvSpPr>
        <p:spPr>
          <a:xfrm>
            <a:off x="484552" y="2576513"/>
            <a:ext cx="11023086" cy="3916362"/>
          </a:xfrm>
        </p:spPr>
        <p:txBody>
          <a:bodyPr>
            <a:noAutofit/>
          </a:bodyPr>
          <a:lstStyle/>
          <a:p>
            <a:r>
              <a:rPr lang="en-GB" sz="1600" dirty="0">
                <a:latin typeface="Times New Roman" panose="02020603050405020304" pitchFamily="18" charset="0"/>
                <a:cs typeface="Times New Roman" panose="02020603050405020304" pitchFamily="18" charset="0"/>
              </a:rPr>
              <a:t>1. Studio Partnerships:</a:t>
            </a:r>
          </a:p>
          <a:p>
            <a:r>
              <a:rPr lang="en-GB" sz="1600" dirty="0">
                <a:latin typeface="Times New Roman" panose="02020603050405020304" pitchFamily="18" charset="0"/>
                <a:cs typeface="Times New Roman" panose="02020603050405020304" pitchFamily="18" charset="0"/>
              </a:rPr>
              <a:t>Pattern: Established studios or streaming platforms contribute to success in the video content market.</a:t>
            </a:r>
          </a:p>
          <a:p>
            <a:r>
              <a:rPr lang="en-GB" sz="1600" dirty="0">
                <a:latin typeface="Times New Roman" panose="02020603050405020304" pitchFamily="18" charset="0"/>
                <a:cs typeface="Times New Roman" panose="02020603050405020304" pitchFamily="18" charset="0"/>
              </a:rPr>
              <a:t>2. Genre Preferences:</a:t>
            </a:r>
          </a:p>
          <a:p>
            <a:r>
              <a:rPr lang="en-GB" sz="1600" dirty="0">
                <a:latin typeface="Times New Roman" panose="02020603050405020304" pitchFamily="18" charset="0"/>
                <a:cs typeface="Times New Roman" panose="02020603050405020304" pitchFamily="18" charset="0"/>
              </a:rPr>
              <a:t>Pattern: Certain genres, such as dramas, documentaries, and comedies, tend to receive critical acclaim and perform well at the box office.</a:t>
            </a:r>
          </a:p>
          <a:p>
            <a:r>
              <a:rPr lang="en-GB" sz="1600" dirty="0">
                <a:latin typeface="Times New Roman" panose="02020603050405020304" pitchFamily="18" charset="0"/>
                <a:cs typeface="Times New Roman" panose="02020603050405020304" pitchFamily="18" charset="0"/>
              </a:rPr>
              <a:t>3. Talent Acquisition:</a:t>
            </a:r>
          </a:p>
          <a:p>
            <a:r>
              <a:rPr lang="en-GB" sz="1600" dirty="0">
                <a:latin typeface="Times New Roman" panose="02020603050405020304" pitchFamily="18" charset="0"/>
                <a:cs typeface="Times New Roman" panose="02020603050405020304" pitchFamily="18" charset="0"/>
              </a:rPr>
              <a:t>Pattern: Building a team with experienced professionals in film production, content creation, and streaming platform management is crucial for success.</a:t>
            </a:r>
          </a:p>
          <a:p>
            <a:r>
              <a:rPr lang="en-GB" sz="1600" dirty="0">
                <a:latin typeface="Times New Roman" panose="02020603050405020304" pitchFamily="18" charset="0"/>
                <a:cs typeface="Times New Roman" panose="02020603050405020304" pitchFamily="18" charset="0"/>
              </a:rPr>
              <a:t>4. Financial and Critical Success:</a:t>
            </a:r>
          </a:p>
          <a:p>
            <a:r>
              <a:rPr lang="en-GB" sz="1600" dirty="0">
                <a:latin typeface="Times New Roman" panose="02020603050405020304" pitchFamily="18" charset="0"/>
                <a:cs typeface="Times New Roman" panose="02020603050405020304" pitchFamily="18" charset="0"/>
              </a:rPr>
              <a:t>Pattern: Financial success and critical acclaim do not always correlate, suggesting a broader selection of talented directors.</a:t>
            </a:r>
          </a:p>
        </p:txBody>
      </p:sp>
    </p:spTree>
    <p:extLst>
      <p:ext uri="{BB962C8B-B14F-4D97-AF65-F5344CB8AC3E}">
        <p14:creationId xmlns:p14="http://schemas.microsoft.com/office/powerpoint/2010/main" val="329568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blue and white bars&#10;&#10;Description automatically generated with medium confidence">
            <a:extLst>
              <a:ext uri="{FF2B5EF4-FFF2-40B4-BE49-F238E27FC236}">
                <a16:creationId xmlns:a16="http://schemas.microsoft.com/office/drawing/2014/main" id="{7189FF56-7555-ECDD-98FF-3325C1F85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464" y="769389"/>
            <a:ext cx="8215072" cy="5319221"/>
          </a:xfrm>
          <a:prstGeom prst="rect">
            <a:avLst/>
          </a:prstGeom>
        </p:spPr>
      </p:pic>
    </p:spTree>
    <p:extLst>
      <p:ext uri="{BB962C8B-B14F-4D97-AF65-F5344CB8AC3E}">
        <p14:creationId xmlns:p14="http://schemas.microsoft.com/office/powerpoint/2010/main" val="956842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people&#10;&#10;Description automatically generated">
            <a:extLst>
              <a:ext uri="{FF2B5EF4-FFF2-40B4-BE49-F238E27FC236}">
                <a16:creationId xmlns:a16="http://schemas.microsoft.com/office/drawing/2014/main" id="{BF29FD19-1938-6072-0E2B-5741BA740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084" y="468373"/>
            <a:ext cx="8199831" cy="5921253"/>
          </a:xfrm>
          <a:prstGeom prst="rect">
            <a:avLst/>
          </a:prstGeom>
        </p:spPr>
      </p:pic>
    </p:spTree>
    <p:extLst>
      <p:ext uri="{BB962C8B-B14F-4D97-AF65-F5344CB8AC3E}">
        <p14:creationId xmlns:p14="http://schemas.microsoft.com/office/powerpoint/2010/main" val="3786349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number of people&#10;&#10;Description automatically generated">
            <a:extLst>
              <a:ext uri="{FF2B5EF4-FFF2-40B4-BE49-F238E27FC236}">
                <a16:creationId xmlns:a16="http://schemas.microsoft.com/office/drawing/2014/main" id="{7FDB74AB-4EB9-B59C-33A7-571305151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915" y="0"/>
            <a:ext cx="9880170" cy="6858000"/>
          </a:xfrm>
          <a:prstGeom prst="rect">
            <a:avLst/>
          </a:prstGeom>
        </p:spPr>
      </p:pic>
    </p:spTree>
    <p:extLst>
      <p:ext uri="{BB962C8B-B14F-4D97-AF65-F5344CB8AC3E}">
        <p14:creationId xmlns:p14="http://schemas.microsoft.com/office/powerpoint/2010/main" val="2325058611"/>
      </p:ext>
    </p:extLst>
  </p:cSld>
  <p:clrMapOvr>
    <a:masterClrMapping/>
  </p:clrMapOvr>
</p:sld>
</file>

<file path=ppt/theme/theme1.xml><?xml version="1.0" encoding="utf-8"?>
<a:theme xmlns:a="http://schemas.openxmlformats.org/drawingml/2006/main" name="Matrix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491</TotalTime>
  <Words>626</Words>
  <Application>Microsoft Office PowerPoint</Application>
  <PresentationFormat>Widescreen</PresentationFormat>
  <Paragraphs>49</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Bahnschrift</vt:lpstr>
      <vt:lpstr>Times New Roman</vt:lpstr>
      <vt:lpstr>MatrixVTI</vt:lpstr>
      <vt:lpstr>MOVIE RECOMMENDATION SYSTEM </vt:lpstr>
      <vt:lpstr>TABLE OF CONTENTS</vt:lpstr>
      <vt:lpstr>INTRODUCTION</vt:lpstr>
      <vt:lpstr>PROBLEM STATEMENT</vt:lpstr>
      <vt:lpstr>OBJECTIVES</vt:lpstr>
      <vt:lpstr>Patterns and findings </vt:lpstr>
      <vt:lpstr>PowerPoint Presentation</vt:lpstr>
      <vt:lpstr>PowerPoint Presentation</vt:lpstr>
      <vt:lpstr>PowerPoint Presentation</vt:lpstr>
      <vt:lpstr>PowerPoint Presentation</vt:lpstr>
      <vt:lpstr>Conclusions </vt:lpstr>
      <vt:lpstr>Recommendations </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 </dc:title>
  <dc:creator>Cynthia Jepkogei</dc:creator>
  <cp:lastModifiedBy>Cynthia Jepkogei</cp:lastModifiedBy>
  <cp:revision>1</cp:revision>
  <dcterms:created xsi:type="dcterms:W3CDTF">2023-12-11T05:42:43Z</dcterms:created>
  <dcterms:modified xsi:type="dcterms:W3CDTF">2023-12-11T13:54:19Z</dcterms:modified>
</cp:coreProperties>
</file>